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61" r:id="rId2"/>
    <p:sldId id="270" r:id="rId3"/>
    <p:sldId id="303" r:id="rId4"/>
    <p:sldId id="271" r:id="rId5"/>
    <p:sldId id="274" r:id="rId6"/>
    <p:sldId id="276" r:id="rId7"/>
    <p:sldId id="304" r:id="rId8"/>
    <p:sldId id="306" r:id="rId9"/>
    <p:sldId id="331" r:id="rId10"/>
    <p:sldId id="308" r:id="rId11"/>
    <p:sldId id="275" r:id="rId12"/>
    <p:sldId id="325" r:id="rId13"/>
    <p:sldId id="324" r:id="rId14"/>
    <p:sldId id="327" r:id="rId15"/>
    <p:sldId id="326" r:id="rId16"/>
    <p:sldId id="328" r:id="rId17"/>
    <p:sldId id="330" r:id="rId18"/>
    <p:sldId id="329" r:id="rId19"/>
    <p:sldId id="320" r:id="rId20"/>
    <p:sldId id="319" r:id="rId21"/>
    <p:sldId id="318" r:id="rId22"/>
    <p:sldId id="317" r:id="rId23"/>
    <p:sldId id="333" r:id="rId24"/>
    <p:sldId id="286" r:id="rId25"/>
    <p:sldId id="290" r:id="rId26"/>
    <p:sldId id="352" r:id="rId27"/>
    <p:sldId id="287" r:id="rId28"/>
    <p:sldId id="316" r:id="rId29"/>
    <p:sldId id="314" r:id="rId30"/>
    <p:sldId id="291" r:id="rId31"/>
    <p:sldId id="322" r:id="rId32"/>
    <p:sldId id="323" r:id="rId33"/>
    <p:sldId id="335" r:id="rId34"/>
    <p:sldId id="321" r:id="rId35"/>
    <p:sldId id="336" r:id="rId36"/>
    <p:sldId id="337" r:id="rId37"/>
    <p:sldId id="309" r:id="rId38"/>
    <p:sldId id="353" r:id="rId39"/>
    <p:sldId id="340" r:id="rId40"/>
    <p:sldId id="360" r:id="rId41"/>
    <p:sldId id="343" r:id="rId42"/>
    <p:sldId id="359" r:id="rId43"/>
    <p:sldId id="358" r:id="rId44"/>
    <p:sldId id="357" r:id="rId45"/>
    <p:sldId id="346" r:id="rId46"/>
    <p:sldId id="356" r:id="rId47"/>
    <p:sldId id="350" r:id="rId48"/>
    <p:sldId id="349" r:id="rId49"/>
    <p:sldId id="351" r:id="rId50"/>
    <p:sldId id="355" r:id="rId51"/>
    <p:sldId id="310" r:id="rId52"/>
    <p:sldId id="311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87917" autoAdjust="0"/>
  </p:normalViewPr>
  <p:slideViewPr>
    <p:cSldViewPr>
      <p:cViewPr varScale="1">
        <p:scale>
          <a:sx n="65" d="100"/>
          <a:sy n="65" d="100"/>
        </p:scale>
        <p:origin x="1476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CC7FC-E36F-4F0D-AD57-0CD7568B95BF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EFA6-73C5-47A2-8251-E4D483ACCE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EFA6-73C5-47A2-8251-E4D483ACCE4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FE3799-EABE-4B6A-97C9-D5614477B473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7EF87925-D892-4E10-BED7-7C40CE9F2CD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BEBD12-F586-4713-87E4-836D9E816B2F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94F04-E29D-49A6-8F05-98D385B341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101EDA-D9F6-4FEC-9490-A8C5BC952488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E90B-0256-4402-9382-2BBF6A87E9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436848-E6AB-42C7-9234-55BF06A3328E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560629C-17F9-48A9-9D31-B2BB00B483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906FD8-3957-4082-B358-8E4423E825BD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BD8CC-C61C-4F48-98C0-186597F8DD2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92EA17-C9E4-4B3A-A0D4-1A1140DC6D41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1E8C6-C3B3-4B83-92C5-5CF6CC71938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5D383C-FCEF-4445-9991-89F71329318D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4D925854-34E5-421C-95E8-352BF626543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454249-1746-4F96-8A7C-0D30DF12C1F4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206F9-4C03-4D94-B7E5-7ACE4DB3D08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4243B3-887C-4FB8-87F5-A744E27572D6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60BF9-77A6-4D02-A979-967BCF0D20C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5E7D1C-83BC-4162-9CCF-627DAE63334B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B86EF-9279-4C38-9FA0-AECCFAF9D95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C2050-FEE6-4EAF-8EE3-5B9727094056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848D7-83ED-498D-B369-32123FAA9E8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9A673A8-8BF8-4CEC-92C9-3CD9F7525498}" type="datetimeFigureOut">
              <a:rPr lang="ru-RU" smtClean="0"/>
              <a:pPr>
                <a:defRPr/>
              </a:pPr>
              <a:t>17.03.2021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1834446-2CB7-4517-B88C-CA6EB3AFE99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.io.ua/img_aa/full/1633/51/16335188_f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Orn28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kavokrug.ru/wp-content/uploads/2010/03/003.jpg" TargetMode="External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35716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Приобщение детей к истокам осетинской народной культуры</a:t>
            </a:r>
          </a:p>
        </p:txBody>
      </p:sp>
      <p:pic>
        <p:nvPicPr>
          <p:cNvPr id="3" name="Picture 2" descr="http://gorets-media.ru/uploads/osetia_1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85720" y="1428736"/>
            <a:ext cx="8143932" cy="4357717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5150289"/>
            <a:ext cx="8858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старший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МКДОУ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№5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Теремок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Лескен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Кумехова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Людмила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Агубеевна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Проводимая в ДОУ комплексная воспитательно-образовательная работа с детьми решает следующие задачи: </a:t>
            </a:r>
            <a:br>
              <a:rPr lang="ru-RU" sz="27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dirty="0" smtClean="0"/>
              <a:t>обогащение представлений детей о народных традициях,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развитие интереса и предоставление возможности для самостоятельной, творческой реализации представлений о народных традициях в игровой деятельности.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Педагогическая технология приобщения дошкольников к народным традициям строится  на основании следующих подходов: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вовлечение детей в разнообразные виды деятельности (специально-организованное общение, учебно-познавательная, изобразительная, музыкальная при сохранении приоритета игровой, включающей сюжетно-ролевую, театрализованную);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интеграция различных видов искусств (музыкального, танцевального, декоративно-прикладного) при опоре на фольклор;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использование взаимодействия в системе "воспитатель-ребенок-родитель", так как семья является одним из основных институтов первоначальной социализации детей, влияющих на становление личности; о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осуществление воспитательной работы на основе традиций родной культуры; обеспечение активности детей на всех этапах приобщения к народным традициям.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828792"/>
          </a:xfrm>
        </p:spPr>
        <p:txBody>
          <a:bodyPr>
            <a:normAutofit/>
          </a:bodyPr>
          <a:lstStyle/>
          <a:p>
            <a:r>
              <a:rPr lang="ru-RU" dirty="0" smtClean="0"/>
              <a:t>направления работы: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928934"/>
            <a:ext cx="8686800" cy="31511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ru-RU" dirty="0" smtClean="0"/>
              <a:t>.Историческое прошлое республики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 РСО-Алании и осетинского народа. </a:t>
            </a:r>
          </a:p>
          <a:p>
            <a:pPr>
              <a:buNone/>
            </a:pPr>
            <a:r>
              <a:rPr lang="ru-RU" dirty="0" smtClean="0"/>
              <a:t>2. Устное народное творчество. </a:t>
            </a:r>
          </a:p>
          <a:p>
            <a:pPr>
              <a:buNone/>
            </a:pPr>
            <a:r>
              <a:rPr lang="ru-RU" dirty="0" smtClean="0"/>
              <a:t>3. Народные праздники и традиции. </a:t>
            </a:r>
          </a:p>
          <a:p>
            <a:pPr>
              <a:buNone/>
            </a:pPr>
            <a:r>
              <a:rPr lang="ru-RU" dirty="0" smtClean="0"/>
              <a:t>4. Народные промыслы.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Элина\Desktop\p01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17" t="19992" r="5306" b="10803"/>
          <a:stretch>
            <a:fillRect/>
          </a:stretch>
        </p:blipFill>
        <p:spPr bwMode="auto">
          <a:xfrm>
            <a:off x="7162285" y="980729"/>
            <a:ext cx="1686347" cy="1724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5"/>
          <a:stretch/>
        </p:blipFill>
        <p:spPr bwMode="auto">
          <a:xfrm>
            <a:off x="5364088" y="4272194"/>
            <a:ext cx="1557947" cy="2181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42917"/>
            <a:ext cx="42811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Мужской национальный костюм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Вся одежда осетин - от головного убора до обуви - раньше изготовлялась преимущественно женщинами, среди которых было немало талантливых мастериц.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Одежду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шили вручную, особенно в горах.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Национальная мужская одежда осетин состоит из нательного белья, шаровар, бешмета, черкески, папахи, самодельной обуви, а также из шубы, бурки и башлыка.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До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сих пор в домашних условиях и на работе нередко осетины заправляют штаны в носки.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Так называемый бешмет составляет один из главных элементов осетинской национальной одежды.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Его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носили еще в глубокой древности. 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По бокам и на левой стороне груди в бешмете делались карманы.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Знаменитую черкеску шьют из сукна различных цветов (черного, белого, серого, коричневого и даже красного).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Высоко ценилось для черкески сукно, изготовлявшееся в горах из козьего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пуха.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6300" y="5381845"/>
            <a:ext cx="1066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черкеска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21724" y="1252841"/>
            <a:ext cx="906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башлык.</a:t>
            </a:r>
          </a:p>
        </p:txBody>
      </p:sp>
      <p:pic>
        <p:nvPicPr>
          <p:cNvPr id="1026" name="Picture 2" descr="http://www.anaga.ru/oseti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357298"/>
            <a:ext cx="1529362" cy="2277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http://osetia.kvaisa.ru/wp-content/uploads/2011/09/%D0%97%D0%B0%D0%BD%D0%BA%D0%B8%D1%81%D0%BE%D0%B2-%D0%9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6" y="3323480"/>
            <a:ext cx="1686346" cy="3129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6853" y="4022321"/>
            <a:ext cx="4055959" cy="9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34152" y="142852"/>
            <a:ext cx="4238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Осетинский народный  костюм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6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4725" y="3745717"/>
            <a:ext cx="740201" cy="4882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504" y="409302"/>
            <a:ext cx="374441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</a:t>
            </a:r>
            <a:r>
              <a:rPr lang="ru-RU" sz="16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национальный костюм</a:t>
            </a:r>
            <a:endParaRPr lang="ru-RU" sz="1600" b="1" u="sng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осетинский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праздничный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сохранился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как элемент церемоний, особенно свадеб.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 состоял из рубахи, корсета, светлого платья-черкески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длинным рукавом-лопастью,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шапочки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виде усеченного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конуса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фаты-вуали.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груди красовались многочисленные пары застежек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изображением птиц.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национальный костюм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состоит из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длинного платья, нагрудника, корсета, пояса, мягких «чувяков», платка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шапочки «худ».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Осетинский женский костюм,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описанию многих древних историков, изначально не сильно отличался от мужского по покрою. 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85095"/>
            <a:ext cx="4039810" cy="453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96"/>
          <a:stretch/>
        </p:blipFill>
        <p:spPr bwMode="auto">
          <a:xfrm>
            <a:off x="4499992" y="2958738"/>
            <a:ext cx="4451107" cy="1927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Элина\Desktop\p0129.png"/>
          <p:cNvPicPr>
            <a:picLocks noChangeAspect="1" noChangeArrowheads="1"/>
          </p:cNvPicPr>
          <p:nvPr/>
        </p:nvPicPr>
        <p:blipFill>
          <a:blip r:embed="rId5" cstate="print"/>
          <a:srcRect l="3084" t="2073" r="15181" b="5760"/>
          <a:stretch>
            <a:fillRect/>
          </a:stretch>
        </p:blipFill>
        <p:spPr bwMode="auto">
          <a:xfrm rot="5400000">
            <a:off x="3290822" y="2485177"/>
            <a:ext cx="878400" cy="1325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95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5302" y="214290"/>
            <a:ext cx="68171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ОСЕТИНСКАЯ САКЛЯ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" descr="C:\Documents and Settings\Барбара\Рабочий стол\ОСТА\Осетия\Нартск. эпос\сканирование0029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20000"/>
          </a:blip>
          <a:srcRect l="31579" t="13562" r="8978" b="13563"/>
          <a:stretch>
            <a:fillRect/>
          </a:stretch>
        </p:blipFill>
        <p:spPr bwMode="auto">
          <a:xfrm>
            <a:off x="571472" y="5695043"/>
            <a:ext cx="8269918" cy="116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9dBH9baYA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736"/>
            <a:ext cx="8286808" cy="42148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85723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Увлекательные занятия по знакомству с бытом и основными занятиями людей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1488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 осетинской сакле – </a:t>
            </a:r>
            <a:r>
              <a:rPr lang="ru-RU" b="1" dirty="0" err="1" smtClean="0">
                <a:solidFill>
                  <a:schemeClr val="tx2"/>
                </a:solidFill>
              </a:rPr>
              <a:t>ирон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err="1" smtClean="0">
                <a:solidFill>
                  <a:schemeClr val="tx2"/>
                </a:solidFill>
              </a:rPr>
              <a:t>хадзар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, важным жизненным центром был ОЧАГ.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Очаг делил внутреннее пространство сакли на две половины –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 МУЖСКУЮ  и  ЖЕНСКУЮ.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Барбара\Рабочий стол\ДПИ- 5\ДПИ- 5\сканирование0062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2948" r="1296"/>
          <a:stretch>
            <a:fillRect/>
          </a:stretch>
        </p:blipFill>
        <p:spPr bwMode="auto">
          <a:xfrm>
            <a:off x="1714480" y="200354"/>
            <a:ext cx="5929354" cy="4157340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5715016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По традиционным представлениям осетин, покровителем </a:t>
            </a:r>
            <a:r>
              <a:rPr lang="ru-RU" b="1" dirty="0" err="1" smtClean="0">
                <a:solidFill>
                  <a:schemeClr val="tx2"/>
                </a:solidFill>
              </a:rPr>
              <a:t>надочажной</a:t>
            </a:r>
            <a:r>
              <a:rPr lang="ru-RU" b="1" dirty="0" smtClean="0">
                <a:solidFill>
                  <a:schemeClr val="tx2"/>
                </a:solidFill>
              </a:rPr>
              <a:t> цепи являлся небожитель </a:t>
            </a:r>
            <a:r>
              <a:rPr lang="ru-RU" b="1" dirty="0" err="1" smtClean="0">
                <a:solidFill>
                  <a:schemeClr val="tx2"/>
                </a:solidFill>
              </a:rPr>
              <a:t>Сафа</a:t>
            </a:r>
            <a:r>
              <a:rPr lang="ru-RU" b="1" dirty="0" smtClean="0">
                <a:solidFill>
                  <a:schemeClr val="tx2"/>
                </a:solidFill>
              </a:rPr>
              <a:t>..  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214290"/>
            <a:ext cx="7358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Вдоль стены, противоположной двери, всегда во всяком </a:t>
            </a:r>
            <a:r>
              <a:rPr lang="ru-RU" dirty="0" err="1" smtClean="0"/>
              <a:t>уат'е</a:t>
            </a:r>
            <a:r>
              <a:rPr lang="ru-RU" dirty="0" smtClean="0"/>
              <a:t> красуется </a:t>
            </a:r>
            <a:r>
              <a:rPr lang="ru-RU" dirty="0" err="1" smtClean="0"/>
              <a:t>сынтæг </a:t>
            </a:r>
            <a:r>
              <a:rPr lang="ru-RU" dirty="0" smtClean="0"/>
              <a:t>(огромная койка, которая тоже заменяет и диван); за </a:t>
            </a:r>
            <a:r>
              <a:rPr lang="ru-RU" dirty="0" err="1" smtClean="0"/>
              <a:t>сынтæг</a:t>
            </a:r>
            <a:r>
              <a:rPr lang="ru-RU" dirty="0" smtClean="0"/>
              <a:t>'</a:t>
            </a:r>
            <a:r>
              <a:rPr lang="ru-RU" dirty="0" err="1" smtClean="0"/>
              <a:t>ом</a:t>
            </a:r>
            <a:r>
              <a:rPr lang="ru-RU" dirty="0" smtClean="0"/>
              <a:t>, на нарах вдоль стены, расставлены сундуки, по порядку своих размеров. На стене же этого помещения часто висят доспехи хозяина, как, например, ружье, шашка, пистолет.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928802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мужской половине </a:t>
            </a:r>
            <a:r>
              <a:rPr lang="ru-RU" b="1" dirty="0" err="1" smtClean="0"/>
              <a:t>хадзара</a:t>
            </a:r>
            <a:r>
              <a:rPr lang="ru-RU" dirty="0" smtClean="0"/>
              <a:t> находилась большая часть мебели. У очага стояло почетное кресло хозяина дома, деревянный диван, стулья. Здесь же, на колышках, вбитых в стену, висел традиционный </a:t>
            </a:r>
            <a:r>
              <a:rPr lang="ru-RU" b="1" dirty="0" smtClean="0"/>
              <a:t>трехногий столик </a:t>
            </a:r>
            <a:r>
              <a:rPr lang="ru-RU" b="1" i="1" dirty="0" smtClean="0"/>
              <a:t>("</a:t>
            </a:r>
            <a:r>
              <a:rPr lang="ru-RU" b="1" i="1" dirty="0" err="1" smtClean="0"/>
              <a:t>фынг</a:t>
            </a:r>
            <a:r>
              <a:rPr lang="ru-RU" b="1" i="1" dirty="0" smtClean="0"/>
              <a:t>')</a:t>
            </a:r>
            <a:r>
              <a:rPr lang="ru-RU" b="1" dirty="0" smtClean="0"/>
              <a:t>. </a:t>
            </a:r>
            <a:endParaRPr lang="ru-RU" dirty="0"/>
          </a:p>
        </p:txBody>
      </p:sp>
      <p:pic>
        <p:nvPicPr>
          <p:cNvPr id="8" name="Рисунок 7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286124"/>
            <a:ext cx="4119591" cy="3089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Documents and Settings\Барбара\Рабочий стол\ДПИ- 5\ДПИ- 5\сканирование0063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124" t="2138" r="2247"/>
          <a:stretch>
            <a:fillRect/>
          </a:stretch>
        </p:blipFill>
        <p:spPr bwMode="auto">
          <a:xfrm>
            <a:off x="4643438" y="3286124"/>
            <a:ext cx="4100466" cy="305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Барбара\Рабочий стол\ДПИ- 5\ДПИ- 5\сканирование0060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1235" r="1144"/>
          <a:stretch>
            <a:fillRect/>
          </a:stretch>
        </p:blipFill>
        <p:spPr bwMode="auto">
          <a:xfrm>
            <a:off x="5214942" y="285728"/>
            <a:ext cx="3608545" cy="219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528" y="5572140"/>
            <a:ext cx="846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женской половине – вся посуда, ткацкий деревянный станок, крюки, корзины, люлька для новорожденного ребёнка, рамка для растягивания вязанных платков и многое другое.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full_5.JPG"/>
          <p:cNvPicPr>
            <a:picLocks noChangeAspect="1"/>
          </p:cNvPicPr>
          <p:nvPr/>
        </p:nvPicPr>
        <p:blipFill>
          <a:blip r:embed="rId3"/>
          <a:srcRect r="50781" b="18339"/>
          <a:stretch>
            <a:fillRect/>
          </a:stretch>
        </p:blipFill>
        <p:spPr>
          <a:xfrm>
            <a:off x="214282" y="142852"/>
            <a:ext cx="4786314" cy="5290791"/>
          </a:xfrm>
          <a:prstGeom prst="rect">
            <a:avLst/>
          </a:prstGeom>
        </p:spPr>
      </p:pic>
      <p:pic>
        <p:nvPicPr>
          <p:cNvPr id="5" name="Рисунок 4" descr="57939_besk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2571744"/>
            <a:ext cx="3738562" cy="280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572140"/>
            <a:ext cx="914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мужской половине располагались  маленький столик –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фынг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кресла, скамейки, тахта, ковры на стене и т. д. Иначе говоря– всё, что было необходимо для угощения гостей.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 descr="img9 (1).jpg"/>
          <p:cNvPicPr>
            <a:picLocks noChangeAspect="1"/>
          </p:cNvPicPr>
          <p:nvPr/>
        </p:nvPicPr>
        <p:blipFill>
          <a:blip r:embed="rId2"/>
          <a:srcRect l="14019" t="23676" r="15887" b="2804"/>
          <a:stretch>
            <a:fillRect/>
          </a:stretch>
        </p:blipFill>
        <p:spPr>
          <a:xfrm>
            <a:off x="1285852" y="214290"/>
            <a:ext cx="6572296" cy="5170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2520280" cy="6480720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Традиционная </a:t>
            </a:r>
            <a:r>
              <a:rPr lang="ru-RU" dirty="0"/>
              <a:t>кухня осетинского народа складывалась в течении долгого времени. Главный ее образующий фактор — кочевой образ жизни </a:t>
            </a:r>
            <a:r>
              <a:rPr lang="ru-RU" dirty="0" smtClean="0"/>
              <a:t>первоначальных </a:t>
            </a:r>
            <a:r>
              <a:rPr lang="ru-RU" dirty="0"/>
              <a:t>жителей данного региона, предков осетин — алан. </a:t>
            </a:r>
          </a:p>
        </p:txBody>
      </p:sp>
      <p:pic>
        <p:nvPicPr>
          <p:cNvPr id="1026" name="Picture 2" descr="C:\Users\зухра\Desktop\осетины\Сыр и пи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648133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Обращение к истокам народного искусства, традициям, обычаям народа неслучайно.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Большинство современных людей поверхностно знакомо с народной культурой. Поэтому актуально</a:t>
            </a:r>
            <a:r>
              <a:rPr lang="ru-RU" b="1" dirty="0" smtClean="0"/>
              <a:t> </a:t>
            </a:r>
            <a:r>
              <a:rPr lang="ru-RU" dirty="0" smtClean="0"/>
              <a:t> восстановить для детей и их родителей связь времен, вернуть утраченные традиции, ознакомить с народными ценностями. Для этого необходимо обратиться к истокам осетинской народной культуры, истории Осетии и родного края, соприкоснуться с народным искусством. </a:t>
            </a:r>
          </a:p>
          <a:p>
            <a:pPr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Выявление и апробация условий приобщения дошкольников к истокам осетинской народной культуры в условиях   детского сада </a:t>
            </a:r>
          </a:p>
          <a:p>
            <a:r>
              <a:rPr lang="ru-RU" dirty="0" smtClean="0"/>
              <a:t>Сейчас в стране не только экономический кризис, но и кризис воспитания подрастающего поколения. Малыши в  нашей повседневной жизни окружены в основном современными ритмами, сильно искаженной иностранными словами речью, комиксами. Нарушились традиции, существовавшие веками, порвались нити, которые связывали старшее и младшее поколения. Поэтому очень важно возродить преемственность поколений, дать детям нравственные устои, патриотические настроения, которые сохранились в народном творчестве. В воспитательном процессе безжалостное обрубание своих корней от народности ведёт к бездуховности.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/>
              <a:t>Задачи</a:t>
            </a:r>
            <a:r>
              <a:rPr lang="ru-RU" dirty="0" smtClean="0"/>
              <a:t>: Рассмотреть процесс организации педагогической работы по приобщению детей к национальной осетинской культуре</a:t>
            </a:r>
          </a:p>
          <a:p>
            <a:pPr lvl="0"/>
            <a:r>
              <a:rPr lang="ru-RU" dirty="0" smtClean="0"/>
              <a:t>Выявить условия приобщения детей к  истокам осетинской народной культуры в условиях детского сада</a:t>
            </a:r>
          </a:p>
          <a:p>
            <a:pPr lvl="0"/>
            <a:r>
              <a:rPr lang="ru-RU" dirty="0" smtClean="0"/>
              <a:t>Обобщить опыт работы по реализации условий приобщения детей к истокам</a:t>
            </a:r>
            <a:r>
              <a:rPr lang="en-US" dirty="0" smtClean="0"/>
              <a:t> </a:t>
            </a:r>
            <a:r>
              <a:rPr lang="ru-RU" dirty="0" smtClean="0"/>
              <a:t> осетинской народной культуры в условиях </a:t>
            </a:r>
            <a:r>
              <a:rPr lang="en-US" dirty="0" smtClean="0"/>
              <a:t> </a:t>
            </a:r>
            <a:r>
              <a:rPr lang="ru-RU" dirty="0" smtClean="0"/>
              <a:t> детского сада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260648"/>
            <a:ext cx="3744416" cy="6408712"/>
          </a:xfrm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ru-RU" dirty="0"/>
              <a:t>В основе системы питания местных жителей лежат блюда из мяса, которое чаще всего готовится в походном казане и приправляется острым соусом на основе сметаны</a:t>
            </a:r>
            <a:r>
              <a:rPr lang="ru-RU" dirty="0" smtClean="0"/>
              <a:t>. </a:t>
            </a:r>
            <a:r>
              <a:rPr lang="ru-RU" dirty="0"/>
              <a:t>Широко распространено в самой Осетии приготовление сыра и местного пива, эти продукты пользуются большой популярностью и за пределами края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зухра\Desktop\осетины\fudji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245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ухра\Desktop\осетины\1244852682_79092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82453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0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Я\Pictures\Baganyju%20khu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530"/>
            <a:ext cx="4211960" cy="33504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356992"/>
            <a:ext cx="4211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Старший застолья громко возносит молитву Богу и всем святым, которым поклоняются осетины, и освящает три пирога. Только после первого бокала можно начинать трапезу.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7538"/>
            <a:ext cx="4932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Характерной чертой осетинского стола до сих пор является торжественное преподношение почетного бокала определенному, лицу или группе людей. В этом обычае отражен быт предков осетин.</a:t>
            </a:r>
          </a:p>
        </p:txBody>
      </p:sp>
      <p:pic>
        <p:nvPicPr>
          <p:cNvPr id="7" name="Picture 2" descr="C:\Users\Я\Desktop\осетины\b70b8363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960" y="2852936"/>
            <a:ext cx="4824536" cy="400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6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3798" y="22669"/>
            <a:ext cx="4317765" cy="2830267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На праздники в Осетии и сегодня для вознесения первой молитвы Богу и освящения трёх ритуальных пирогов старшему часто наливают осетинское пиво в специальный резной деревянный сосуд - «</a:t>
            </a:r>
            <a:r>
              <a:rPr lang="ru-RU" dirty="0" err="1" smtClean="0"/>
              <a:t>баганыйы</a:t>
            </a:r>
            <a:r>
              <a:rPr lang="ru-RU" dirty="0" smtClean="0"/>
              <a:t> </a:t>
            </a:r>
            <a:r>
              <a:rPr lang="ru-RU" dirty="0" err="1" smtClean="0"/>
              <a:t>къус</a:t>
            </a:r>
            <a:r>
              <a:rPr lang="ru-RU" dirty="0" smtClean="0"/>
              <a:t>»</a:t>
            </a:r>
          </a:p>
        </p:txBody>
      </p:sp>
      <p:pic>
        <p:nvPicPr>
          <p:cNvPr id="4" name="Picture 2" descr="C:\Users\Я\Pictures\new_index_557_au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960" y="22670"/>
            <a:ext cx="4896228" cy="3406329"/>
          </a:xfrm>
          <a:prstGeom prst="rect">
            <a:avLst/>
          </a:prstGeom>
          <a:noFill/>
        </p:spPr>
      </p:pic>
      <p:pic>
        <p:nvPicPr>
          <p:cNvPr id="5" name="Picture 4" descr="Картинка 403 из 122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8920"/>
            <a:ext cx="4236798" cy="41490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36798" y="3428999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indent="0">
              <a:buNone/>
            </a:pPr>
            <a:r>
              <a:rPr lang="ru-RU" sz="2000" dirty="0"/>
              <a:t>До сих пор при передаче почетного бокала за столом осетины строго придерживаются определенных правил. Получивший </a:t>
            </a:r>
            <a:r>
              <a:rPr lang="ru-RU" sz="2000" dirty="0" err="1"/>
              <a:t>нуазан</a:t>
            </a:r>
            <a:r>
              <a:rPr lang="ru-RU" sz="2000" dirty="0"/>
              <a:t> имеет право передавать его другому лицу только с разрешения старшего. В старину у равнинных осетин гость не имел права уехать, пока хозяин дома не преподнесет ему свой (бокал для гостя).</a:t>
            </a:r>
          </a:p>
        </p:txBody>
      </p:sp>
    </p:spTree>
    <p:extLst>
      <p:ext uri="{BB962C8B-B14F-4D97-AF65-F5344CB8AC3E}">
        <p14:creationId xmlns:p14="http://schemas.microsoft.com/office/powerpoint/2010/main" val="40140566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009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1428736"/>
            <a:ext cx="6096000" cy="4572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Дзыкка</a:t>
            </a:r>
            <a:r>
              <a:rPr lang="ru-RU" dirty="0" smtClean="0"/>
              <a:t>, мамалыга, </a:t>
            </a:r>
            <a:r>
              <a:rPr lang="ru-RU" dirty="0" err="1" smtClean="0"/>
              <a:t>кардзын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/>
              <a:t>Устное народное творчество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00108"/>
            <a:ext cx="6124588" cy="585789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позволяет приобщать детей к нравственным общечеловеческим ценностям, использование всех видов фольклора обогащает лексикон детей, способствует пониманию нравов осетинского народа.</a:t>
            </a:r>
          </a:p>
          <a:p>
            <a:pPr>
              <a:buNone/>
            </a:pPr>
            <a:r>
              <a:rPr lang="ru-RU" dirty="0" smtClean="0"/>
              <a:t>На примерах прочитанного из </a:t>
            </a:r>
            <a:r>
              <a:rPr lang="ru-RU" dirty="0" err="1" smtClean="0"/>
              <a:t>нартского</a:t>
            </a:r>
            <a:r>
              <a:rPr lang="ru-RU" dirty="0" smtClean="0"/>
              <a:t> эпоса воспитатель показывает красоту, мудрость, силу и смелость </a:t>
            </a:r>
            <a:r>
              <a:rPr lang="ru-RU" dirty="0" err="1" smtClean="0"/>
              <a:t>нартов</a:t>
            </a:r>
            <a:r>
              <a:rPr lang="ru-RU" dirty="0" smtClean="0"/>
              <a:t>. Обсуждаются мультфильмы. Дети с интересом рассматривают и обсуждают картины  с изображениями скифов сарматов их доспехи, оружие. </a:t>
            </a:r>
          </a:p>
          <a:p>
            <a:pPr>
              <a:buNone/>
            </a:pPr>
            <a:r>
              <a:rPr lang="ru-RU" dirty="0" smtClean="0"/>
              <a:t>На примере народных поговорок и пословиц проводим беседу об уме и о глупости. Знакомим детей с колыбельными песенками, потешками, прибаутками, приговорками.</a:t>
            </a:r>
          </a:p>
          <a:p>
            <a:pPr>
              <a:buNone/>
            </a:pPr>
            <a:r>
              <a:rPr lang="ru-RU" dirty="0" smtClean="0"/>
              <a:t>Конечно, самый увлекательный для детей народный фольклор – это сказки и загадки. На примере знакомых сказок дети учатся понимать нравы, видеть добро и зло, отличать правду и вымысел. Беседуем по содержанию уже  знакомых сказок, делаем инсценировка отрывков.</a:t>
            </a:r>
          </a:p>
          <a:p>
            <a:pPr>
              <a:buNone/>
            </a:pPr>
            <a:r>
              <a:rPr lang="ru-RU" dirty="0" smtClean="0"/>
              <a:t>Загадки подвергают детей  испытанию на сообразительность, смекалку. Отгадываем и заучиваем с детьми народные загадки, загадки – вопросы, загадки – стихотворения.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Народные праздники и традиции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3038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неразрывно связаны с</a:t>
            </a:r>
            <a:r>
              <a:rPr lang="ru-RU" b="1" dirty="0" smtClean="0"/>
              <a:t> </a:t>
            </a:r>
            <a:r>
              <a:rPr lang="ru-RU" dirty="0" smtClean="0"/>
              <a:t>историей православных праздников, обычаями региона,  с сезонными изменениями в природе, с трудом предков в прошлом, играми в которые играли дети несколько веков назад.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Основные национальные праздники.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dirty="0" smtClean="0"/>
              <a:t>Доныскафан</a:t>
            </a:r>
            <a:r>
              <a:rPr lang="ru-RU" sz="2400" dirty="0" smtClean="0"/>
              <a:t> – праздник черпания воды.</a:t>
            </a:r>
          </a:p>
          <a:p>
            <a:pPr>
              <a:buNone/>
            </a:pPr>
            <a:r>
              <a:rPr lang="ru-RU" b="1" dirty="0" smtClean="0"/>
              <a:t>Бынаты хицауы ахсав </a:t>
            </a:r>
            <a:r>
              <a:rPr lang="ru-RU" sz="2400" b="1" dirty="0" smtClean="0"/>
              <a:t>- </a:t>
            </a:r>
            <a:r>
              <a:rPr lang="ru-RU" sz="2400" dirty="0" smtClean="0"/>
              <a:t>праздник покровителя жилища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sz="2800" dirty="0" smtClean="0"/>
              <a:t>Хайраджиты ахсав </a:t>
            </a:r>
            <a:r>
              <a:rPr lang="ru-RU" sz="2400" dirty="0" smtClean="0"/>
              <a:t>– ночь чертей.</a:t>
            </a:r>
          </a:p>
          <a:p>
            <a:pPr>
              <a:buNone/>
            </a:pPr>
            <a:r>
              <a:rPr lang="ru-RU" sz="2800" dirty="0" smtClean="0"/>
              <a:t>Ногбон</a:t>
            </a:r>
            <a:r>
              <a:rPr lang="ru-RU" sz="2400" dirty="0" smtClean="0"/>
              <a:t> – новый год.</a:t>
            </a:r>
          </a:p>
          <a:p>
            <a:pPr>
              <a:buNone/>
            </a:pPr>
            <a:r>
              <a:rPr lang="ru-RU" sz="2800" dirty="0" smtClean="0"/>
              <a:t>Куадзан</a:t>
            </a:r>
            <a:r>
              <a:rPr lang="ru-RU" sz="2400" dirty="0" smtClean="0"/>
              <a:t> – пасха.</a:t>
            </a:r>
          </a:p>
          <a:p>
            <a:pPr>
              <a:buNone/>
            </a:pPr>
            <a:r>
              <a:rPr lang="ru-RU" sz="2800" dirty="0" smtClean="0"/>
              <a:t>Балдаран</a:t>
            </a:r>
            <a:r>
              <a:rPr lang="ru-RU" sz="2400" dirty="0" smtClean="0"/>
              <a:t> – праздник оплодотворения природы.</a:t>
            </a:r>
          </a:p>
          <a:p>
            <a:pPr>
              <a:buNone/>
            </a:pPr>
            <a:r>
              <a:rPr lang="ru-RU" sz="2400" dirty="0" smtClean="0"/>
              <a:t>А так –же: Таранджелос, Николла, Реком, Кардагхассан, Дауджиты бон, Цыппурс, Джеургуыба, Мыкалгабырта, Фалвара, Мады майрам, Аларды, Атынаг, Хуцауры дзуар,</a:t>
            </a:r>
          </a:p>
          <a:p>
            <a:pPr>
              <a:buNone/>
            </a:pPr>
            <a:r>
              <a:rPr lang="ru-RU" sz="2400" dirty="0" smtClean="0"/>
              <a:t>Кахцганан, Уацилла, Задалескы нанайы  барагбон.</a:t>
            </a:r>
            <a:endParaRPr lang="ru-RU" sz="24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Знакомство детей с осетинским </a:t>
            </a:r>
            <a:br>
              <a:rPr lang="ru-RU" dirty="0" smtClean="0"/>
            </a:br>
            <a:r>
              <a:rPr lang="ru-RU" dirty="0" smtClean="0"/>
              <a:t>народным</a:t>
            </a:r>
            <a:r>
              <a:rPr lang="ru-RU" dirty="0"/>
              <a:t> </a:t>
            </a:r>
            <a:r>
              <a:rPr lang="ru-RU" dirty="0" smtClean="0"/>
              <a:t>музыкальным творчеством: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530383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 музыкальных занятиях с детьми слушаем и разучиваем осетинские песни. Обращаем  внимание детей на виды фольклорных песен: лирических, плясовых, шуточных, игровых. Хореографические навыки детей приобретаются в элементарных играх, хороводах, плясках.</a:t>
            </a:r>
          </a:p>
          <a:p>
            <a:r>
              <a:rPr lang="ru-RU" dirty="0" smtClean="0"/>
              <a:t>Знакомим детей с осетинскими народными песнями в исполнении исполнителей народной песни, со звучанием осетинских народных инструментов: гармони, Дети слушают игру оркестров народных инструментов, солистов-инструменталистов, произведения в исполнении народных хоров.</a:t>
            </a:r>
          </a:p>
          <a:p>
            <a:r>
              <a:rPr lang="ru-RU" dirty="0" smtClean="0"/>
              <a:t>С удовольствием используем с детьми всех возрастов </a:t>
            </a:r>
          </a:p>
          <a:p>
            <a:r>
              <a:rPr lang="ru-RU" dirty="0" smtClean="0"/>
              <a:t>на занятиях, праздниках, в свободное </a:t>
            </a:r>
            <a:r>
              <a:rPr lang="ru-RU" dirty="0"/>
              <a:t>в</a:t>
            </a:r>
            <a:r>
              <a:rPr lang="ru-RU" dirty="0" smtClean="0"/>
              <a:t>ремя осетинские подвижные игры .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ита\Desktop\дала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3744417" cy="2520280"/>
          </a:xfrm>
          <a:prstGeom prst="rect">
            <a:avLst/>
          </a:prstGeom>
          <a:noFill/>
        </p:spPr>
      </p:pic>
      <p:pic>
        <p:nvPicPr>
          <p:cNvPr id="1027" name="Picture 3" descr="C:\Users\Рита\Desktop\хъисын фанды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672408" cy="2448272"/>
          </a:xfrm>
          <a:prstGeom prst="rect">
            <a:avLst/>
          </a:prstGeom>
          <a:noFill/>
        </p:spPr>
      </p:pic>
      <p:pic>
        <p:nvPicPr>
          <p:cNvPr id="1028" name="Picture 4" descr="C:\Users\Рита\Desktop\свир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6"/>
            <a:ext cx="3528393" cy="20882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620688"/>
            <a:ext cx="2280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Зала-фандыр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08104" y="571480"/>
            <a:ext cx="2643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Хъисын</a:t>
            </a:r>
            <a:r>
              <a:rPr lang="ru-RU" sz="2000" dirty="0" smtClean="0"/>
              <a:t> </a:t>
            </a:r>
            <a:r>
              <a:rPr lang="ru-RU" sz="2000" dirty="0" err="1" smtClean="0"/>
              <a:t>фандыр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371703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Уадындз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71942"/>
            <a:ext cx="39604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88024" y="3429000"/>
            <a:ext cx="412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Двенадцатиструнная</a:t>
            </a:r>
            <a:r>
              <a:rPr lang="ru-RU" dirty="0" smtClean="0"/>
              <a:t> арфа(</a:t>
            </a:r>
            <a:r>
              <a:rPr lang="ru-RU" dirty="0" err="1" smtClean="0"/>
              <a:t>фандыр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35696" y="11663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Музыкальные инструменты осетин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Праотцом</a:t>
            </a:r>
            <a:r>
              <a:rPr lang="ru-RU" sz="2400" dirty="0"/>
              <a:t> современной осетинской гармошки считается «вятская тальянка».Однорядная «вятская тальянка» — прародительница современной гармоники, она покорила Северную Осетию еще в </a:t>
            </a:r>
            <a:r>
              <a:rPr lang="ru-RU" sz="2400" dirty="0" smtClean="0"/>
              <a:t>конце  </a:t>
            </a:r>
            <a:r>
              <a:rPr lang="ru-RU" sz="2400" dirty="0" err="1" smtClean="0"/>
              <a:t>х</a:t>
            </a:r>
            <a:r>
              <a:rPr lang="en-US" sz="2400" dirty="0" err="1" smtClean="0"/>
              <a:t>i</a:t>
            </a:r>
            <a:r>
              <a:rPr lang="ru-RU" sz="2400" dirty="0" err="1" smtClean="0"/>
              <a:t>х</a:t>
            </a:r>
            <a:r>
              <a:rPr lang="ru-RU" sz="2400" dirty="0" smtClean="0"/>
              <a:t> столетия.</a:t>
            </a:r>
            <a:endParaRPr lang="ru-RU" sz="2400" dirty="0"/>
          </a:p>
        </p:txBody>
      </p:sp>
      <p:pic>
        <p:nvPicPr>
          <p:cNvPr id="11265" name="Picture 1" descr="C:\Users\Рита\Desktop\святская талья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20888"/>
            <a:ext cx="561662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Работа по приобщению детей к истокам осетинской народной культуры  в детском саду будет наиболее эффективной если будут реализованы следующие педагогические условия:</a:t>
            </a:r>
          </a:p>
          <a:p>
            <a:r>
              <a:rPr lang="ru-RU" dirty="0" smtClean="0"/>
              <a:t>• Создание этнической предметно-развивающей среды, ориентированной на возрастную группу детей.</a:t>
            </a:r>
          </a:p>
          <a:p>
            <a:r>
              <a:rPr lang="ru-RU" dirty="0" smtClean="0"/>
              <a:t>• Широкое использование фольклора (сказок, песен, частушек, пословиц, поговорок и т. п.) в соответствии с возрастом  детей.</a:t>
            </a:r>
          </a:p>
          <a:p>
            <a:pPr lvl="0"/>
            <a:r>
              <a:rPr lang="ru-RU" dirty="0" smtClean="0"/>
              <a:t>Учет регионального компонента в организации педагогической работы, включающей в себя четыре направления: </a:t>
            </a:r>
          </a:p>
          <a:p>
            <a:r>
              <a:rPr lang="ru-RU" dirty="0" smtClean="0"/>
              <a:t>1. Историческое прошлое Осетии и осетинского народа.</a:t>
            </a:r>
          </a:p>
          <a:p>
            <a:r>
              <a:rPr lang="ru-RU" dirty="0" smtClean="0"/>
              <a:t>2. Устное народное творчество. </a:t>
            </a:r>
          </a:p>
          <a:p>
            <a:r>
              <a:rPr lang="ru-RU" dirty="0" smtClean="0"/>
              <a:t>3. Народные праздники и традиции. </a:t>
            </a:r>
          </a:p>
          <a:p>
            <a:r>
              <a:rPr lang="ru-RU" dirty="0" smtClean="0"/>
              <a:t>4. Народные промыслы.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Народные художественные промыслы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4667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эта тема необходима, чтобы познакомить детей с декоративным народным искусством, развивать творческие способности. На занятиях проходит знакомство с осетинским искусством. Используются иллюстрации, изделия народных мастеров. </a:t>
            </a:r>
          </a:p>
          <a:p>
            <a:pPr>
              <a:buNone/>
            </a:pPr>
            <a:r>
              <a:rPr lang="ru-RU" dirty="0" smtClean="0"/>
              <a:t>Именно через художественно-творческую деятельность идёт приобщение дошкольников к истокам осетинской народной культуре. Детям этого возраста наиболее становятся близки и понятны работы мастеров декоративной росписи, резьбы, вышивки, кружевоплетения.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Осетинский орнамент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3571900" cy="497207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В основе осетинского орнамента лежали растительные, геометрические или зоологические мотивы. </a:t>
            </a:r>
            <a:endParaRPr lang="ru-RU" dirty="0"/>
          </a:p>
        </p:txBody>
      </p:sp>
      <p:pic>
        <p:nvPicPr>
          <p:cNvPr id="6" name="Рисунок 5" descr="osetinsky_ornament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844824"/>
            <a:ext cx="2058144" cy="1929510"/>
          </a:xfrm>
          <a:prstGeom prst="rect">
            <a:avLst/>
          </a:prstGeom>
        </p:spPr>
      </p:pic>
      <p:pic>
        <p:nvPicPr>
          <p:cNvPr id="7" name="Рисунок 6" descr="богиня ма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268760"/>
            <a:ext cx="1797854" cy="2884190"/>
          </a:xfrm>
          <a:prstGeom prst="rect">
            <a:avLst/>
          </a:prstGeom>
        </p:spPr>
      </p:pic>
      <p:pic>
        <p:nvPicPr>
          <p:cNvPr id="8" name="Рисунок 7" descr="Orn159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933056"/>
            <a:ext cx="1584176" cy="218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Магические символы орнамента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578645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 Богини Матери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86380" y="6000768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 мирового древа</a:t>
            </a:r>
            <a:endParaRPr lang="ru-RU" dirty="0"/>
          </a:p>
        </p:txBody>
      </p:sp>
      <p:pic>
        <p:nvPicPr>
          <p:cNvPr id="9" name="Рисунок 8" descr="богиня ма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2695575" cy="4324350"/>
          </a:xfrm>
          <a:prstGeom prst="rect">
            <a:avLst/>
          </a:prstGeom>
        </p:spPr>
      </p:pic>
      <p:pic>
        <p:nvPicPr>
          <p:cNvPr id="10" name="Рисунок 9" descr="jобраз мирового др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2"/>
            <a:ext cx="3429000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>
                <a:hlinkClick r:id="rId2" action="ppaction://hlinkfile"/>
              </a:rPr>
              <a:t>Orn28.jpg</a:t>
            </a:r>
            <a:endParaRPr lang="ru-RU"/>
          </a:p>
        </p:txBody>
      </p:sp>
      <p:pic>
        <p:nvPicPr>
          <p:cNvPr id="54276" name="Picture 4" descr="Orn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</p:spPr>
      </p:pic>
      <p:sp>
        <p:nvSpPr>
          <p:cNvPr id="54278" name="WordArt 6"/>
          <p:cNvSpPr>
            <a:spLocks noChangeArrowheads="1" noChangeShapeType="1" noTextEdit="1"/>
          </p:cNvSpPr>
          <p:nvPr/>
        </p:nvSpPr>
        <p:spPr bwMode="auto">
          <a:xfrm>
            <a:off x="1403350" y="188913"/>
            <a:ext cx="6553200" cy="10477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ru-RU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Орнамент на обуви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Орнаментом осетины украшали всё.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61ef10900ec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4365104"/>
            <a:ext cx="3454524" cy="2282695"/>
          </a:xfrm>
        </p:spPr>
      </p:pic>
      <p:pic>
        <p:nvPicPr>
          <p:cNvPr id="1026" name="Picture 2" descr="http://kavokrug.ru/wp-content/uploads/2010/03/0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2324100" cy="3810000"/>
          </a:xfrm>
          <a:prstGeom prst="rect">
            <a:avLst/>
          </a:prstGeom>
          <a:noFill/>
        </p:spPr>
      </p:pic>
      <p:pic>
        <p:nvPicPr>
          <p:cNvPr id="6" name="Рисунок 5" descr="кованые двери в св. реко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2060848"/>
            <a:ext cx="1999653" cy="4323060"/>
          </a:xfrm>
          <a:prstGeom prst="rect">
            <a:avLst/>
          </a:prstGeom>
        </p:spPr>
      </p:pic>
      <p:pic>
        <p:nvPicPr>
          <p:cNvPr id="7" name="Рисунок 6" descr="99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4797152"/>
            <a:ext cx="1570434" cy="1908315"/>
          </a:xfrm>
          <a:prstGeom prst="rect">
            <a:avLst/>
          </a:prstGeom>
        </p:spPr>
      </p:pic>
      <p:pic>
        <p:nvPicPr>
          <p:cNvPr id="8" name="Рисунок 7" descr="Orn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1196752"/>
            <a:ext cx="3509860" cy="2794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aganyju kh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625" y="1857375"/>
            <a:ext cx="4160838" cy="350043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Чаша </a:t>
            </a:r>
            <a:r>
              <a:rPr lang="ru-RU" dirty="0" err="1" smtClean="0"/>
              <a:t>уацамонга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/>
              <a:t>хореография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10383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Народная хореография осетин имеет глубокие корни. Танцы и игры занимали важное место в традиционном быту, что нашло свое отражение в героическом </a:t>
            </a:r>
            <a:r>
              <a:rPr kumimoji="0" lang="ru-RU" sz="160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нартовском</a:t>
            </a:r>
            <a:r>
              <a:rPr kumimoji="0" lang="ru-RU" sz="16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эпосе. </a:t>
            </a:r>
            <a:endParaRPr kumimoji="0" lang="ru-RU" sz="16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44008" y="1777752"/>
            <a:ext cx="38884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женской роли в танцах как медленного, так и быстрого темпа характерны предельная плавность танцевального шага, выразительность и мягкость движения рук. Подчеркнутая строгость и одновременно с этим тонкая грациозность исполнения – отличительные черты женского танца.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795897"/>
            <a:ext cx="36358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мужской роли наряду с плавными движениями широко используются разнообразные резкие повороты, проходы, прыжки. При этом положение рук подчинено движениям ног, выполняющих роль основного средства выразительности в мужских танцах.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5977615a16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4143380"/>
            <a:ext cx="2765124" cy="2476230"/>
          </a:xfrm>
          <a:prstGeom prst="rect">
            <a:avLst/>
          </a:prstGeom>
        </p:spPr>
      </p:pic>
      <p:pic>
        <p:nvPicPr>
          <p:cNvPr id="8" name="Рисунок 7" descr="alan_oset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85926"/>
            <a:ext cx="4429156" cy="2714644"/>
          </a:xfrm>
          <a:prstGeom prst="rect">
            <a:avLst/>
          </a:prstGeom>
        </p:spPr>
      </p:pic>
      <p:pic>
        <p:nvPicPr>
          <p:cNvPr id="9" name="Рисунок 8" descr="346715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4572008"/>
            <a:ext cx="2500330" cy="22859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5" grpId="0"/>
      <p:bldP spid="1026" grpId="0"/>
      <p:bldP spid="10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Чтобы привлечь внимание детей, пополнить и расширить знания об осетинском быте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Подобрали  иллюстрации о традиционной осетинской семье;  </a:t>
            </a:r>
          </a:p>
          <a:p>
            <a:pPr lvl="0"/>
            <a:r>
              <a:rPr lang="ru-RU" dirty="0" smtClean="0"/>
              <a:t>Собрали  альбомы «Осетинское декоративно-прикладное искусство.</a:t>
            </a:r>
          </a:p>
          <a:p>
            <a:pPr lvl="0"/>
            <a:r>
              <a:rPr lang="ru-RU" dirty="0" smtClean="0"/>
              <a:t>Организовали выставку с архивными фотографиями и историей с. Чикола.</a:t>
            </a:r>
          </a:p>
          <a:p>
            <a:pPr lvl="0"/>
            <a:r>
              <a:rPr lang="ru-RU" dirty="0" smtClean="0"/>
              <a:t>Стенд «Я люблю Осетию» Обновление среды сопровождалось рассматриванием, беседами и проведением интегрированных занятий на темы «Осетия –мой край родной!», «Осетинские орнаменты» , «Осетинские народные игры», «Знакомство с колыбельной».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0112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5643602" cy="796908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Уголок « Моя Осетия»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Admin\Desktop\проект осетия фото (4)\PB010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07265"/>
            <a:ext cx="7191393" cy="5393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воспитания включает в себя: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изучение исторического прошлого Осетии и осетинского народа; </a:t>
            </a:r>
          </a:p>
          <a:p>
            <a:r>
              <a:rPr lang="ru-RU" dirty="0" smtClean="0"/>
              <a:t>знакомство с устным народным творчеством;</a:t>
            </a:r>
          </a:p>
          <a:p>
            <a:r>
              <a:rPr lang="ru-RU" dirty="0" smtClean="0"/>
              <a:t> знакомство с народными праздниками и традициями;</a:t>
            </a:r>
          </a:p>
          <a:p>
            <a:r>
              <a:rPr lang="ru-RU" dirty="0" smtClean="0"/>
              <a:t> знакомство с народными промыслами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ект осетия фото (4)\PC0703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1500174"/>
            <a:ext cx="8001056" cy="50006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285729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Рассматриваем фотоальбом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иллюстрации к сказкам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6072230" cy="5825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Дидактические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игры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Admin\Desktop\проект осетия фото (4)\PC07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86788"/>
            <a:ext cx="8643998" cy="5700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ект осетия фото (4)\PC11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7929618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ект осетия фото (4)\PC0703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3" name="Picture 3" descr="C:\Users\Admin\Desktop\проект осетия фото (4)\PC0703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ект осетия фото (4)\PC07035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8013" y="1718468"/>
            <a:ext cx="3930650" cy="2947988"/>
          </a:xfrm>
          <a:prstGeom prst="rect">
            <a:avLst/>
          </a:prstGeom>
          <a:noFill/>
        </p:spPr>
      </p:pic>
      <p:pic>
        <p:nvPicPr>
          <p:cNvPr id="3" name="Picture 3" descr="C:\Users\Admin\Desktop\проект осетия фото (4)\PC07036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52963" y="1718468"/>
            <a:ext cx="3930650" cy="29479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1" y="1000108"/>
            <a:ext cx="7072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Игры с куклами</a:t>
            </a:r>
            <a:endParaRPr lang="ru-RU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проект осетия фото (4)\PC0703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</p:spPr>
      </p:pic>
      <p:pic>
        <p:nvPicPr>
          <p:cNvPr id="5123" name="Picture 3" descr="C:\Users\Admin\Desktop\проект осетия фото (4)\PC0703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C:\Users\Admin\Desktop\проект осетия фото (4)\PC070369.JPG"/>
          <p:cNvPicPr>
            <a:picLocks/>
          </p:cNvPicPr>
          <p:nvPr/>
        </p:nvPicPr>
        <p:blipFill>
          <a:blip r:embed="rId2" cstate="print"/>
          <a:srcRect t="14316"/>
          <a:stretch>
            <a:fillRect/>
          </a:stretch>
        </p:blipFill>
        <p:spPr bwMode="auto">
          <a:xfrm>
            <a:off x="2000232" y="1857364"/>
            <a:ext cx="3995766" cy="28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42976" y="142853"/>
            <a:ext cx="5715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Поделки к стихотворениям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К.Хетагурова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новый год мл.гр\PC200398.JPG"/>
          <p:cNvPicPr/>
          <p:nvPr/>
        </p:nvPicPr>
        <p:blipFill>
          <a:blip r:embed="rId2" cstate="print"/>
          <a:srcRect b="6973"/>
          <a:stretch>
            <a:fillRect/>
          </a:stretch>
        </p:blipFill>
        <p:spPr bwMode="auto">
          <a:xfrm>
            <a:off x="428596" y="285728"/>
            <a:ext cx="842968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оект осетия фото (4)\PC080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86634" cy="5111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Выставка работ родителей «Национальный костюм осетин»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7" name="Picture 3" descr="C:\Users\Admin\Desktop\проект осетия фото (4)\PB230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960" y="785794"/>
            <a:ext cx="4451180" cy="593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214422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приобщения детей к истокам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осетинской народной культуры в условиях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детского сада.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736"/>
            <a:ext cx="8848756" cy="5429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Наиболее важными условиями для формирования у детей эмоционально насыщенного образа родной культуры является: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эмоционально благополучная атмосфера дома и детского сада, где взаимоотношения между людьми построены на основе доброжелательности и взаимоуважении,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личностно ориентированный способ общения;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отсутствие суровых форм наказания, т.е. создание благоприятной атмосферы, когда ребенок может чувствовать себя желанным и защищенным;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соблюдение прав ребенка на игру, досуг, национальную самобытность, свою территорию, а также уважение права на собственность;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предоставление права участвовать в обсуждении некоторых проблем семьи и детского сада;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бережное отношение взрослых и сверстников к результатам творческой деятельности;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упражнение в проявлении сострадания, заботливости, внимательности к родным и близким, друзьям и сверстникам;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побуждение детей к выполнению общественно значимых заданий;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самостоятельность и ответственность ребенка за выполнение взятых на себя обязанностей;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предоставление возможности разнообразно и свободно проявлять свои интересы, иметь личное время для занятий любимым делом;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активное вовлечение родителей в совместную деятельность с ребенком в условиях семьи и детского сада.</a:t>
            </a:r>
            <a:endParaRPr lang="ru-RU" sz="1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image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85828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Увлекательны занятия по знакомству с бытом и основными занятиями людей, своего села, республики. Многие дети впервые слышат слова «рахис», «очаг», «колыбель», «прялка». С удовольствием отгадывают загадки о предметах быта. Большой интерес вызывает тема «Из истории осетинской кухни». Дети узнают, чем питались наши предки: кукурузной лепешке, </a:t>
            </a:r>
            <a:r>
              <a:rPr lang="ru-RU" dirty="0" err="1" smtClean="0"/>
              <a:t>дзыкка</a:t>
            </a:r>
            <a:r>
              <a:rPr lang="ru-RU" dirty="0" smtClean="0"/>
              <a:t>, </a:t>
            </a:r>
            <a:r>
              <a:rPr lang="ru-RU" dirty="0" err="1" smtClean="0"/>
              <a:t>баганы</a:t>
            </a:r>
            <a:r>
              <a:rPr lang="ru-RU" dirty="0" smtClean="0"/>
              <a:t> «</a:t>
            </a:r>
            <a:r>
              <a:rPr lang="ru-RU" dirty="0" err="1" smtClean="0"/>
              <a:t>Бабай</a:t>
            </a:r>
            <a:r>
              <a:rPr lang="ru-RU" dirty="0" smtClean="0"/>
              <a:t> </a:t>
            </a:r>
            <a:r>
              <a:rPr lang="ru-RU" dirty="0" err="1" smtClean="0"/>
              <a:t>аргъаутта</a:t>
            </a:r>
            <a:r>
              <a:rPr lang="ru-RU" dirty="0" smtClean="0"/>
              <a:t> », на которых ребята узнают исторические факты прошлого Осетии, своего родного села-Чиколы.</a:t>
            </a:r>
          </a:p>
          <a:p>
            <a:pPr lvl="0"/>
            <a:r>
              <a:rPr lang="ru-RU" dirty="0" smtClean="0"/>
              <a:t>Знакомятся с различными видами художественного прикладного творчества- «Осетинские народные промыслы».</a:t>
            </a:r>
          </a:p>
          <a:p>
            <a:pPr lvl="0"/>
            <a:r>
              <a:rPr lang="ru-RU" dirty="0" smtClean="0"/>
              <a:t>Рассказ о быте осетинского народа, и объяснение назначения и происхождения той или иной вещи (История одной вещи). На итоговых занятиях делают аппликации или раскрашивание.</a:t>
            </a: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673175"/>
            <a:ext cx="8686800" cy="1184825"/>
          </a:xfrm>
        </p:spPr>
        <p:txBody>
          <a:bodyPr>
            <a:normAutofit fontScale="90000"/>
          </a:bodyPr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/>
              <a:t/>
            </a:r>
            <a:br>
              <a:rPr lang="ru-RU"/>
            </a:br>
            <a:r>
              <a:rPr lang="ru-RU" smtClean="0"/>
              <a:t/>
            </a:r>
            <a:br>
              <a:rPr lang="ru-RU" smtClean="0"/>
            </a:br>
            <a:r>
              <a:rPr lang="ru-RU"/>
              <a:t/>
            </a:r>
            <a:br>
              <a:rPr lang="ru-RU"/>
            </a:br>
            <a:r>
              <a:rPr lang="ru-RU" smtClean="0"/>
              <a:t>Спасибо </a:t>
            </a:r>
            <a:r>
              <a:rPr lang="ru-RU" dirty="0" smtClean="0"/>
              <a:t>за внимание!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214290"/>
            <a:ext cx="9001156" cy="5214974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ru-RU" dirty="0" smtClean="0"/>
              <a:t>Какими бы высокими художественными особенностями ни обладали образцы народного искусства, их воздействие на детей во многом будет зависеть от умения педагога, воспитателя и родителя пробудить интерес к народной культуре.</a:t>
            </a:r>
          </a:p>
          <a:p>
            <a:r>
              <a:rPr lang="ru-RU" dirty="0" smtClean="0"/>
              <a:t>Педагогу  необходимо глубже изучать различные виды народного творчества, читать специальную литературу по истории, фольклору и культуре быта. Суметь донести свою заинтересованность в положительном результате до родителей и суметь «заразить» ею. Соответственно возникает необходимость в накоплении соответствующих материалов и пособий (куклы в осетинских костюмах, предметы народного творчества, старинные вещи).</a:t>
            </a:r>
          </a:p>
          <a:p>
            <a:r>
              <a:rPr lang="ru-RU" dirty="0" smtClean="0"/>
              <a:t>Эффективность работы по приобщению детей к истокам осетинской народной культуры  в детском саду будет наиболее эффективной при: </a:t>
            </a:r>
          </a:p>
          <a:p>
            <a:r>
              <a:rPr lang="ru-RU" dirty="0" smtClean="0"/>
              <a:t>Создании этнической предметно-развивающей среды, ориентированной на разновозрастную группу детей;</a:t>
            </a:r>
          </a:p>
          <a:p>
            <a:r>
              <a:rPr lang="ru-RU" dirty="0" smtClean="0"/>
              <a:t> Широком использование фольклора в соответствии с возрастом  детей.</a:t>
            </a:r>
          </a:p>
          <a:p>
            <a:endParaRPr lang="ru-RU" dirty="0" smtClean="0"/>
          </a:p>
          <a:p>
            <a:r>
              <a:rPr lang="ru-RU" dirty="0" smtClean="0"/>
              <a:t>Именно такой представляется стратегия приобщения детей к осетинской народной</a:t>
            </a:r>
            <a:r>
              <a:rPr lang="en-US" dirty="0" smtClean="0"/>
              <a:t> </a:t>
            </a:r>
            <a:r>
              <a:rPr lang="ru-RU" dirty="0" smtClean="0"/>
              <a:t> культуре, как основа его любви к Родине, к Осетии.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04800" y="928670"/>
            <a:ext cx="8686800" cy="51514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«Н</a:t>
            </a:r>
            <a:r>
              <a:rPr lang="ru-RU" i="1" dirty="0" smtClean="0"/>
              <a:t>арод не должен терять своего нравственного авторитета среди других народов – авторитета, достойно завоеванного  осетинским искусством, литературой. Мы не должны забывать о своем культурном прошлом, о наших памятниках. Литературе, языке, живописи… Национальные отличия сохранятся и в </a:t>
            </a:r>
            <a:r>
              <a:rPr lang="en-US" i="1" dirty="0" smtClean="0"/>
              <a:t>XXI</a:t>
            </a:r>
            <a:r>
              <a:rPr lang="ru-RU" i="1" dirty="0" smtClean="0"/>
              <a:t> веке, если мы будем озабочены воспитанием душ, а не только передачей знаний</a:t>
            </a:r>
            <a:r>
              <a:rPr lang="ru-RU" dirty="0" smtClean="0"/>
              <a:t>» (Д.С.Лихачев)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285784" y="142873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Для</a:t>
            </a:r>
            <a:r>
              <a:rPr lang="ru-RU" u="sng" dirty="0" smtClean="0"/>
              <a:t>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этого</a:t>
            </a:r>
            <a:r>
              <a:rPr lang="ru-RU" u="sng" dirty="0" smtClean="0"/>
              <a:t>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педагог</a:t>
            </a:r>
            <a:r>
              <a:rPr lang="ru-RU" u="sng" dirty="0" smtClean="0"/>
              <a:t>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должен</a:t>
            </a:r>
            <a:r>
              <a:rPr lang="ru-RU" u="sng" dirty="0" smtClean="0"/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 smtClean="0"/>
              <a:t>создать условия для приобщения детей к осетинской народной культуре;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повышать профессиональный уровень управления педагогическим процессом; 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формировать у детей целостное восприятие народной культуры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повышать уровень знаний родителей по теме данного проекта.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71480"/>
            <a:ext cx="8686800" cy="55086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Задача решается на основе использования </a:t>
            </a:r>
          </a:p>
          <a:p>
            <a:pPr>
              <a:buNone/>
            </a:pPr>
            <a:r>
              <a:rPr lang="ru-RU" dirty="0" smtClean="0"/>
              <a:t>разных методов и средств активизации целенаправленной деятельности </a:t>
            </a:r>
          </a:p>
          <a:p>
            <a:pPr>
              <a:buNone/>
            </a:pPr>
            <a:r>
              <a:rPr lang="ru-RU" dirty="0" smtClean="0"/>
              <a:t>художественно - эстетического воспитания детей, обеспечивающих развитие творческих способностей детей, </a:t>
            </a:r>
          </a:p>
          <a:p>
            <a:pPr>
              <a:buNone/>
            </a:pPr>
            <a:r>
              <a:rPr lang="ru-RU" dirty="0" smtClean="0"/>
              <a:t>базовых культурно - эстетических и </a:t>
            </a:r>
          </a:p>
          <a:p>
            <a:pPr>
              <a:buNone/>
            </a:pPr>
            <a:r>
              <a:rPr lang="ru-RU" dirty="0" smtClean="0"/>
              <a:t>этических качеств его личности, а также </a:t>
            </a:r>
          </a:p>
          <a:p>
            <a:pPr>
              <a:buNone/>
            </a:pPr>
            <a:r>
              <a:rPr lang="ru-RU" dirty="0" smtClean="0"/>
              <a:t>социальное развитие ребёнка.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285728"/>
            <a:ext cx="7358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Анкетирования родителей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720840"/>
            <a:ext cx="8286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показало, что так или иначе в семье ребенка знакомят с осетинским устным народным творчеством: читают осетинские народные сказки,  поют колыбельные песни, загадывают загадки участвуют в 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 </a:t>
            </a:r>
            <a:r>
              <a:rPr lang="ru-RU" sz="2400" dirty="0" smtClean="0"/>
              <a:t>народных </a:t>
            </a:r>
            <a:endParaRPr lang="en-US" sz="2400" dirty="0" smtClean="0"/>
          </a:p>
          <a:p>
            <a:pPr>
              <a:buNone/>
            </a:pPr>
            <a:r>
              <a:rPr lang="ru-RU" sz="2400" dirty="0" smtClean="0"/>
              <a:t>празднествах и даже рассказывают о некоторых осетинских народных традициях 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1014</TotalTime>
  <Words>2247</Words>
  <Application>Microsoft Office PowerPoint</Application>
  <PresentationFormat>Экран (4:3)</PresentationFormat>
  <Paragraphs>188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Презентация PowerPoint</vt:lpstr>
      <vt:lpstr>Обращение к истокам народного искусства, традициям, обычаям народа неслучайно.</vt:lpstr>
      <vt:lpstr>Презентация PowerPoint</vt:lpstr>
      <vt:lpstr>Содержание воспитания включает в себя: </vt:lpstr>
      <vt:lpstr>Условия приобщения детей к истокам осетинской народной культуры в условиях  детского сада. </vt:lpstr>
      <vt:lpstr>Презентация PowerPoint</vt:lpstr>
      <vt:lpstr>Для этого педагог должен: </vt:lpstr>
      <vt:lpstr>Презентация PowerPoint</vt:lpstr>
      <vt:lpstr>Презентация PowerPoint</vt:lpstr>
      <vt:lpstr>Проводимая в ДОУ комплексная воспитательно-образовательная работа с детьми решает следующие задачи:  </vt:lpstr>
      <vt:lpstr>направления работы: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Дзыкка, мамалыга, кардзын</vt:lpstr>
      <vt:lpstr>Устное народное творчество </vt:lpstr>
      <vt:lpstr>Народные праздники и традиции </vt:lpstr>
      <vt:lpstr>Основные национальные праздники.</vt:lpstr>
      <vt:lpstr>Знакомство детей с осетинским  народным музыкальным творчеством:</vt:lpstr>
      <vt:lpstr>Презентация PowerPoint</vt:lpstr>
      <vt:lpstr>Презентация PowerPoint</vt:lpstr>
      <vt:lpstr>Народные художественные промыслы</vt:lpstr>
      <vt:lpstr>Осетинский орнамент</vt:lpstr>
      <vt:lpstr>Магические символы орнамента</vt:lpstr>
      <vt:lpstr>Презентация PowerPoint</vt:lpstr>
      <vt:lpstr>Орнаментом осетины украшали всё. </vt:lpstr>
      <vt:lpstr>Чаша уацамонга</vt:lpstr>
      <vt:lpstr>хореография </vt:lpstr>
      <vt:lpstr>Чтобы привлечь внимание детей, пополнить и расширить знания об осетинском быте</vt:lpstr>
      <vt:lpstr>Презентация PowerPoint</vt:lpstr>
      <vt:lpstr>Уголок « Моя Осетия»</vt:lpstr>
      <vt:lpstr>Презентация PowerPoint</vt:lpstr>
      <vt:lpstr>Дидактические  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работ родителей «Национальный костюм осетин»</vt:lpstr>
      <vt:lpstr>Презентация PowerPoint</vt:lpstr>
      <vt:lpstr> </vt:lpstr>
      <vt:lpstr>    Спасибо за внимание!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</dc:creator>
  <cp:lastModifiedBy>User</cp:lastModifiedBy>
  <cp:revision>135</cp:revision>
  <cp:lastPrinted>2021-03-17T08:10:15Z</cp:lastPrinted>
  <dcterms:created xsi:type="dcterms:W3CDTF">2009-05-20T04:34:18Z</dcterms:created>
  <dcterms:modified xsi:type="dcterms:W3CDTF">2021-03-17T08:10:56Z</dcterms:modified>
</cp:coreProperties>
</file>